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2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1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9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9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7122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7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0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81624"/>
            <a:ext cx="82296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2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5162"/>
            <a:ext cx="82296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4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1632"/>
            <a:ext cx="82296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5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6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5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4818-000C-B646-A5BF-CE9865A142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3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5A13B-AFF4-F64B-976E-980D153CC963}" type="datetimeFigureOut"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C4818-000C-B646-A5BF-CE9865A14284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6235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050146"/>
            <a:ext cx="9144000" cy="85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8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Resumes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/>
          <a:lstStyle/>
          <a:p>
            <a:r>
              <a:rPr lang="en-US"/>
              <a:t>How to prepare your resume to maximize your chances of getting an interview for the job you seek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66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Accomplishments (Dow)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688" y="2011532"/>
            <a:ext cx="8229600" cy="452596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/>
              <a:t>Three questions:</a:t>
            </a:r>
          </a:p>
          <a:p>
            <a:pPr marL="971550" lvl="1" indent="-514350">
              <a:lnSpc>
                <a:spcPct val="140000"/>
              </a:lnSpc>
              <a:buFont typeface="+mj-lt"/>
              <a:buAutoNum type="arabicPeriod"/>
            </a:pPr>
            <a:r>
              <a:rPr lang="en-US"/>
              <a:t>What did I do?</a:t>
            </a:r>
          </a:p>
          <a:p>
            <a:pPr marL="971550" lvl="1" indent="-514350">
              <a:lnSpc>
                <a:spcPct val="140000"/>
              </a:lnSpc>
              <a:buFont typeface="+mj-lt"/>
              <a:buAutoNum type="arabicPeriod"/>
            </a:pPr>
            <a:r>
              <a:rPr lang="en-US"/>
              <a:t>What did I change or impact?</a:t>
            </a:r>
          </a:p>
          <a:p>
            <a:pPr marL="971550" lvl="1" indent="-514350">
              <a:lnSpc>
                <a:spcPct val="140000"/>
              </a:lnSpc>
              <a:buFont typeface="+mj-lt"/>
              <a:buAutoNum type="arabicPeriod"/>
            </a:pPr>
            <a:r>
              <a:rPr lang="en-US"/>
              <a:t>What was the value of that change or impact?</a:t>
            </a:r>
          </a:p>
          <a:p>
            <a:pPr marL="571500" indent="-514350">
              <a:lnSpc>
                <a:spcPct val="140000"/>
              </a:lnSpc>
            </a:pPr>
            <a:r>
              <a:rPr lang="en-US" i="1"/>
              <a:t>(many students just list responsibilities…)</a:t>
            </a:r>
          </a:p>
        </p:txBody>
      </p:sp>
    </p:spTree>
    <p:extLst>
      <p:ext uri="{BB962C8B-B14F-4D97-AF65-F5344CB8AC3E}">
        <p14:creationId xmlns:p14="http://schemas.microsoft.com/office/powerpoint/2010/main" val="950712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/>
              <a:t>What did I do?</a:t>
            </a:r>
          </a:p>
          <a:p>
            <a:pPr lvl="1">
              <a:lnSpc>
                <a:spcPct val="120000"/>
              </a:lnSpc>
            </a:pPr>
            <a:r>
              <a:rPr lang="en-US">
                <a:solidFill>
                  <a:srgbClr val="3366FF"/>
                </a:solidFill>
              </a:rPr>
              <a:t>Responsible for improving reactor performance.</a:t>
            </a:r>
          </a:p>
          <a:p>
            <a:pPr>
              <a:lnSpc>
                <a:spcPct val="120000"/>
              </a:lnSpc>
            </a:pPr>
            <a:r>
              <a:rPr lang="en-US"/>
              <a:t>What did I change or impact?</a:t>
            </a:r>
          </a:p>
          <a:p>
            <a:pPr lvl="1">
              <a:lnSpc>
                <a:spcPct val="120000"/>
              </a:lnSpc>
            </a:pPr>
            <a:r>
              <a:rPr lang="en-US">
                <a:solidFill>
                  <a:srgbClr val="3366FF"/>
                </a:solidFill>
              </a:rPr>
              <a:t>Improved batch reactor turnaround time by 3%</a:t>
            </a:r>
          </a:p>
          <a:p>
            <a:pPr>
              <a:lnSpc>
                <a:spcPct val="120000"/>
              </a:lnSpc>
            </a:pPr>
            <a:r>
              <a:rPr lang="en-US"/>
              <a:t>What was the value of that change or impact?</a:t>
            </a:r>
          </a:p>
          <a:p>
            <a:pPr lvl="1">
              <a:lnSpc>
                <a:spcPct val="120000"/>
              </a:lnSpc>
            </a:pPr>
            <a:r>
              <a:rPr lang="en-US">
                <a:solidFill>
                  <a:srgbClr val="3366FF"/>
                </a:solidFill>
              </a:rPr>
              <a:t>Created $250,000 annual savings by improving reactor turnaround time by 3%</a:t>
            </a:r>
          </a:p>
          <a:p>
            <a:pPr lvl="1">
              <a:lnSpc>
                <a:spcPct val="12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26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Activities and Honors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367"/>
            <a:ext cx="8229600" cy="5106777"/>
          </a:xfrm>
        </p:spPr>
        <p:txBody>
          <a:bodyPr>
            <a:normAutofit fontScale="92500" lnSpcReduction="20000"/>
          </a:bodyPr>
          <a:lstStyle/>
          <a:p>
            <a:r>
              <a:rPr lang="en-US" sz="2800"/>
              <a:t>Activities</a:t>
            </a:r>
          </a:p>
          <a:p>
            <a:pPr lvl="1"/>
            <a:r>
              <a:rPr lang="en-US" sz="2400"/>
              <a:t>College organizations</a:t>
            </a:r>
          </a:p>
          <a:p>
            <a:pPr lvl="1"/>
            <a:r>
              <a:rPr lang="en-US" sz="2400"/>
              <a:t>Extracurricular (sports, music, drama, etc.)</a:t>
            </a:r>
          </a:p>
          <a:p>
            <a:pPr lvl="1"/>
            <a:r>
              <a:rPr lang="en-US" sz="2400"/>
              <a:t>Honor societies</a:t>
            </a:r>
          </a:p>
          <a:p>
            <a:pPr lvl="1"/>
            <a:r>
              <a:rPr lang="en-US" sz="2400"/>
              <a:t>Professional organizations (AIChE)</a:t>
            </a:r>
          </a:p>
          <a:p>
            <a:r>
              <a:rPr lang="en-US" sz="2800"/>
              <a:t>List leadership positions or committee work</a:t>
            </a:r>
          </a:p>
          <a:p>
            <a:pPr lvl="1"/>
            <a:r>
              <a:rPr lang="en-US" sz="2400"/>
              <a:t>Title and Role</a:t>
            </a:r>
          </a:p>
          <a:p>
            <a:r>
              <a:rPr lang="en-US" sz="2800"/>
              <a:t>Honors</a:t>
            </a:r>
          </a:p>
          <a:p>
            <a:pPr lvl="1"/>
            <a:r>
              <a:rPr lang="en-US" sz="2400"/>
              <a:t>Scholarships</a:t>
            </a:r>
          </a:p>
          <a:p>
            <a:pPr lvl="1"/>
            <a:r>
              <a:rPr lang="en-US" sz="2400"/>
              <a:t>Awards</a:t>
            </a:r>
          </a:p>
          <a:p>
            <a:r>
              <a:rPr lang="en-US" i="1"/>
              <a:t>Keep it relevant, show your soft-skills and leadership skills.</a:t>
            </a:r>
          </a:p>
          <a:p>
            <a:pPr lvl="1"/>
            <a:r>
              <a:rPr lang="en-US" i="1"/>
              <a:t>“Hiking and Biking?”</a:t>
            </a:r>
          </a:p>
        </p:txBody>
      </p:sp>
    </p:spTree>
    <p:extLst>
      <p:ext uri="{BB962C8B-B14F-4D97-AF65-F5344CB8AC3E}">
        <p14:creationId xmlns:p14="http://schemas.microsoft.com/office/powerpoint/2010/main" val="3076055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Missions/Church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2475"/>
          </a:xfrm>
        </p:spPr>
        <p:txBody>
          <a:bodyPr>
            <a:normAutofit fontScale="92500"/>
          </a:bodyPr>
          <a:lstStyle/>
          <a:p>
            <a:r>
              <a:rPr lang="en-US"/>
              <a:t>Not required</a:t>
            </a:r>
          </a:p>
          <a:p>
            <a:pPr lvl="1"/>
            <a:r>
              <a:rPr lang="en-US"/>
              <a:t>But missing 2 years or 18 months may be questioned.</a:t>
            </a:r>
          </a:p>
          <a:p>
            <a:r>
              <a:rPr lang="en-US"/>
              <a:t>Can include as a work experience or activity</a:t>
            </a:r>
          </a:p>
          <a:p>
            <a:r>
              <a:rPr lang="en-US"/>
              <a:t>Use to demonstrate skills/traits</a:t>
            </a:r>
          </a:p>
          <a:p>
            <a:pPr lvl="1"/>
            <a:r>
              <a:rPr lang="en-US"/>
              <a:t>Leadership, service, interpersonal skills.</a:t>
            </a:r>
          </a:p>
          <a:p>
            <a:r>
              <a:rPr lang="en-US"/>
              <a:t>Avoid jargon that will not be understood</a:t>
            </a:r>
          </a:p>
          <a:p>
            <a:pPr lvl="1"/>
            <a:r>
              <a:rPr lang="en-US"/>
              <a:t>“Ward”, “Elders Quorum”</a:t>
            </a:r>
          </a:p>
          <a:p>
            <a:r>
              <a:rPr lang="en-US"/>
              <a:t>Focus on relevant skills developed vs. the spiritual nature of the work.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36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Missions/Church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Example</a:t>
            </a:r>
          </a:p>
          <a:p>
            <a:pPr lvl="1"/>
            <a:r>
              <a:rPr lang="en-US"/>
              <a:t>Voluntary Representative, The Church of Jesus Christ of Latter-day Saints, Nagoya, Japan, 1997-1999 </a:t>
            </a:r>
          </a:p>
          <a:p>
            <a:pPr lvl="2"/>
            <a:r>
              <a:rPr lang="en-US"/>
              <a:t>Conducted presentations for individuals and groups</a:t>
            </a:r>
          </a:p>
          <a:p>
            <a:pPr lvl="2"/>
            <a:r>
              <a:rPr lang="en-US"/>
              <a:t>Performed community service activities</a:t>
            </a:r>
          </a:p>
          <a:p>
            <a:pPr lvl="2"/>
            <a:r>
              <a:rPr lang="en-US"/>
              <a:t>Supervised 10 other volunteers as Zone Leader</a:t>
            </a:r>
          </a:p>
          <a:p>
            <a:pPr lvl="2"/>
            <a:r>
              <a:rPr lang="en-US"/>
              <a:t>Learned to speak, read, and write Japanese</a:t>
            </a:r>
          </a:p>
          <a:p>
            <a:pPr lvl="1"/>
            <a:r>
              <a:rPr lang="en-US"/>
              <a:t>President of Women’s Service Organization…</a:t>
            </a:r>
          </a:p>
          <a:p>
            <a:pPr lvl="2"/>
            <a:r>
              <a:rPr lang="en-US"/>
              <a:t>Coordinated service activities of 60 volunteers</a:t>
            </a:r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62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Interests</a:t>
            </a:r>
          </a:p>
          <a:p>
            <a:r>
              <a:rPr lang="en-US"/>
              <a:t>Hobbies</a:t>
            </a:r>
          </a:p>
          <a:p>
            <a:r>
              <a:rPr lang="en-US"/>
              <a:t>Skills</a:t>
            </a:r>
          </a:p>
          <a:p>
            <a:r>
              <a:rPr lang="en-US"/>
              <a:t>References (optional)</a:t>
            </a:r>
          </a:p>
          <a:p>
            <a:endParaRPr lang="en-US"/>
          </a:p>
          <a:p>
            <a:r>
              <a:rPr lang="en-US"/>
              <a:t>Keep it relevant.  </a:t>
            </a:r>
          </a:p>
        </p:txBody>
      </p:sp>
    </p:spTree>
    <p:extLst>
      <p:ext uri="{BB962C8B-B14F-4D97-AF65-F5344CB8AC3E}">
        <p14:creationId xmlns:p14="http://schemas.microsoft.com/office/powerpoint/2010/main" val="3861322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to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What are my strengths, acquired skills, and talents?</a:t>
            </a:r>
          </a:p>
          <a:p>
            <a:r>
              <a:rPr lang="en-US"/>
              <a:t>When someone else reads my resume, do they recognize them?</a:t>
            </a:r>
          </a:p>
          <a:p>
            <a:r>
              <a:rPr lang="en-US"/>
              <a:t>Where is this resume going?</a:t>
            </a:r>
          </a:p>
          <a:p>
            <a:r>
              <a:rPr lang="en-US"/>
              <a:t>What is my goal?</a:t>
            </a:r>
          </a:p>
          <a:p>
            <a:r>
              <a:rPr lang="en-US"/>
              <a:t>How will my resume be read and interpreted?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All resumes say something about their creators…What does yours say?</a:t>
            </a:r>
            <a:endParaRPr lang="en-US" sz="2400" i="1">
              <a:solidFill>
                <a:srgbClr val="FF0000"/>
              </a:solidFill>
            </a:endParaRPr>
          </a:p>
          <a:p>
            <a:pPr lvl="1"/>
            <a:r>
              <a:rPr lang="en-US" sz="2000" i="1"/>
              <a:t>From Brett Pennington, recruiter from ExxonMobil</a:t>
            </a:r>
          </a:p>
        </p:txBody>
      </p:sp>
    </p:spTree>
    <p:extLst>
      <p:ext uri="{BB962C8B-B14F-4D97-AF65-F5344CB8AC3E}">
        <p14:creationId xmlns:p14="http://schemas.microsoft.com/office/powerpoint/2010/main" val="3429353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good resume takes time</a:t>
            </a:r>
          </a:p>
          <a:p>
            <a:r>
              <a:rPr lang="en-US"/>
              <a:t>Let others read and critique your resume</a:t>
            </a:r>
          </a:p>
          <a:p>
            <a:r>
              <a:rPr lang="en-US"/>
              <a:t>Keep it up to date and on hand</a:t>
            </a:r>
          </a:p>
          <a:p>
            <a:r>
              <a:rPr lang="en-US"/>
              <a:t>Three keys</a:t>
            </a:r>
          </a:p>
          <a:p>
            <a:pPr lvl="1"/>
            <a:r>
              <a:rPr lang="en-US"/>
              <a:t>Well organized and </a:t>
            </a:r>
            <a:r>
              <a:rPr lang="en-US">
                <a:latin typeface="Edwardian Script ITC"/>
                <a:cs typeface="Edwardian Script ITC"/>
              </a:rPr>
              <a:t>Pretty </a:t>
            </a:r>
            <a:r>
              <a:rPr lang="en-US" sz="1800">
                <a:latin typeface="+mj-lt"/>
                <a:cs typeface="Edwardian Script ITC"/>
              </a:rPr>
              <a:t>(well, not that pretty)</a:t>
            </a:r>
          </a:p>
          <a:p>
            <a:pPr lvl="2"/>
            <a:r>
              <a:rPr lang="en-US" sz="2000">
                <a:latin typeface="+mj-lt"/>
                <a:cs typeface="Edwardian Script ITC"/>
              </a:rPr>
              <a:t>Format, no data dump, spelling, white space</a:t>
            </a:r>
            <a:endParaRPr lang="en-US">
              <a:latin typeface="+mj-lt"/>
              <a:cs typeface="Edwardian Script ITC"/>
            </a:endParaRPr>
          </a:p>
          <a:p>
            <a:pPr lvl="1"/>
            <a:r>
              <a:rPr lang="en-US">
                <a:latin typeface="+mj-lt"/>
                <a:cs typeface="Edwardian Script ITC"/>
              </a:rPr>
              <a:t>Accurate</a:t>
            </a:r>
          </a:p>
          <a:p>
            <a:pPr lvl="1"/>
            <a:r>
              <a:rPr lang="en-US">
                <a:latin typeface="+mj-lt"/>
                <a:cs typeface="Edwardian Script ITC"/>
              </a:rPr>
              <a:t>Meaningful, but brief</a:t>
            </a:r>
          </a:p>
          <a:p>
            <a:pPr lvl="1"/>
            <a:endParaRPr lang="en-US">
              <a:latin typeface="Edwardian Script ITC"/>
              <a:cs typeface="Edwardian Script ITC"/>
            </a:endParaRPr>
          </a:p>
        </p:txBody>
      </p:sp>
    </p:spTree>
    <p:extLst>
      <p:ext uri="{BB962C8B-B14F-4D97-AF65-F5344CB8AC3E}">
        <p14:creationId xmlns:p14="http://schemas.microsoft.com/office/powerpoint/2010/main" val="1049886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27" y="0"/>
            <a:ext cx="526256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172200" y="1523484"/>
            <a:ext cx="2667000" cy="1524000"/>
          </a:xfrm>
          <a:prstGeom prst="wedgeRoundRectCallout">
            <a:avLst>
              <a:gd name="adj1" fmla="val -43750"/>
              <a:gd name="adj2" fmla="val 65000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/>
              <a:t>Recruiter comment:</a:t>
            </a:r>
          </a:p>
          <a:p>
            <a:pPr algn="ctr"/>
            <a:r>
              <a:rPr lang="en-US"/>
              <a:t>I loved the content of the bullets, but the format was not attractive</a:t>
            </a:r>
          </a:p>
        </p:txBody>
      </p:sp>
    </p:spTree>
    <p:extLst>
      <p:ext uri="{BB962C8B-B14F-4D97-AF65-F5344CB8AC3E}">
        <p14:creationId xmlns:p14="http://schemas.microsoft.com/office/powerpoint/2010/main" val="396655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522446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867400" y="1295400"/>
            <a:ext cx="3276600" cy="1371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/>
              <a:t>Observation:</a:t>
            </a:r>
          </a:p>
          <a:p>
            <a:pPr algn="ctr"/>
            <a:r>
              <a:rPr lang="en-US"/>
              <a:t>Format very attractive, but bullet items not very descriptive of contribution</a:t>
            </a:r>
          </a:p>
        </p:txBody>
      </p:sp>
    </p:spTree>
    <p:extLst>
      <p:ext uri="{BB962C8B-B14F-4D97-AF65-F5344CB8AC3E}">
        <p14:creationId xmlns:p14="http://schemas.microsoft.com/office/powerpoint/2010/main" val="2584925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Rules of Thumb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969" y="214233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/>
              <a:t>70% of all jobs are by referral</a:t>
            </a:r>
          </a:p>
          <a:p>
            <a:pPr>
              <a:lnSpc>
                <a:spcPct val="150000"/>
              </a:lnSpc>
            </a:pPr>
            <a:r>
              <a:rPr lang="en-US" sz="4400"/>
              <a:t>All jobs require a resume</a:t>
            </a:r>
          </a:p>
        </p:txBody>
      </p:sp>
    </p:spTree>
    <p:extLst>
      <p:ext uri="{BB962C8B-B14F-4D97-AF65-F5344CB8AC3E}">
        <p14:creationId xmlns:p14="http://schemas.microsoft.com/office/powerpoint/2010/main" val="112552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these guidelines to make or update your personal resume</a:t>
            </a:r>
          </a:p>
          <a:p>
            <a:r>
              <a:rPr lang="en-US"/>
              <a:t>Bring two copies to class</a:t>
            </a:r>
          </a:p>
          <a:p>
            <a:pPr lvl="1"/>
            <a:r>
              <a:rPr lang="en-US"/>
              <a:t>We will have you review resumes from 2 other students</a:t>
            </a:r>
          </a:p>
          <a:p>
            <a:pPr lvl="1"/>
            <a:r>
              <a:rPr lang="en-US"/>
              <a:t>I will then review the modified resumes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First impression/layout</a:t>
            </a:r>
          </a:p>
          <a:p>
            <a:r>
              <a:rPr lang="en-US"/>
              <a:t>Error-free</a:t>
            </a:r>
          </a:p>
          <a:p>
            <a:r>
              <a:rPr lang="en-US"/>
              <a:t>Easy to read</a:t>
            </a:r>
          </a:p>
          <a:p>
            <a:r>
              <a:rPr lang="en-US"/>
              <a:t>Layout directs reader to key features</a:t>
            </a:r>
          </a:p>
          <a:p>
            <a:r>
              <a:rPr lang="en-US"/>
              <a:t>One page</a:t>
            </a:r>
          </a:p>
          <a:p>
            <a:r>
              <a:rPr lang="en-US"/>
              <a:t>White (or off-white) paper</a:t>
            </a:r>
          </a:p>
          <a:p>
            <a:r>
              <a:rPr lang="en-US"/>
              <a:t>Scannable version</a:t>
            </a:r>
          </a:p>
        </p:txBody>
      </p:sp>
    </p:spTree>
    <p:extLst>
      <p:ext uri="{BB962C8B-B14F-4D97-AF65-F5344CB8AC3E}">
        <p14:creationId xmlns:p14="http://schemas.microsoft.com/office/powerpoint/2010/main" val="89977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Personal Information (contact)</a:t>
            </a:r>
          </a:p>
          <a:p>
            <a:r>
              <a:rPr lang="en-US"/>
              <a:t>Objective (optional)</a:t>
            </a:r>
          </a:p>
          <a:p>
            <a:r>
              <a:rPr lang="en-US"/>
              <a:t>Education</a:t>
            </a:r>
          </a:p>
          <a:p>
            <a:r>
              <a:rPr lang="en-US"/>
              <a:t>Related Experience</a:t>
            </a:r>
          </a:p>
          <a:p>
            <a:r>
              <a:rPr lang="en-US"/>
              <a:t>Activities/Honors</a:t>
            </a:r>
          </a:p>
          <a:p>
            <a:r>
              <a:rPr lang="en-US"/>
              <a:t>References available upon request (optional)</a:t>
            </a:r>
          </a:p>
        </p:txBody>
      </p:sp>
    </p:spTree>
    <p:extLst>
      <p:ext uri="{BB962C8B-B14F-4D97-AF65-F5344CB8AC3E}">
        <p14:creationId xmlns:p14="http://schemas.microsoft.com/office/powerpoint/2010/main" val="415159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Name</a:t>
            </a:r>
          </a:p>
          <a:p>
            <a:pPr lvl="1"/>
            <a:r>
              <a:rPr lang="en-US"/>
              <a:t>Large, Bold, (All caps, or not)</a:t>
            </a:r>
          </a:p>
          <a:p>
            <a:r>
              <a:rPr lang="en-US"/>
              <a:t>Address</a:t>
            </a:r>
          </a:p>
          <a:p>
            <a:pPr lvl="1"/>
            <a:r>
              <a:rPr lang="en-US"/>
              <a:t>Campus, permanent</a:t>
            </a:r>
          </a:p>
          <a:p>
            <a:r>
              <a:rPr lang="en-US"/>
              <a:t>Phone</a:t>
            </a:r>
          </a:p>
          <a:p>
            <a:r>
              <a:rPr lang="en-US"/>
              <a:t>Email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Do not give</a:t>
            </a:r>
          </a:p>
          <a:p>
            <a:pPr lvl="1"/>
            <a:r>
              <a:rPr lang="en-US"/>
              <a:t>Age</a:t>
            </a:r>
          </a:p>
          <a:p>
            <a:pPr lvl="1"/>
            <a:r>
              <a:rPr lang="en-US"/>
              <a:t>Health</a:t>
            </a:r>
          </a:p>
          <a:p>
            <a:pPr lvl="1"/>
            <a:r>
              <a:rPr lang="en-US"/>
              <a:t>Marital / Family status</a:t>
            </a:r>
          </a:p>
          <a:p>
            <a:pPr lvl="1"/>
            <a:r>
              <a:rPr lang="en-US"/>
              <a:t>Other personal information irrelevant to job.</a:t>
            </a:r>
          </a:p>
          <a:p>
            <a:pPr lvl="1"/>
            <a:r>
              <a:rPr lang="en-US"/>
              <a:t>(Some info is illegal for recruiters to ask for…)</a:t>
            </a:r>
          </a:p>
        </p:txBody>
      </p:sp>
    </p:spTree>
    <p:extLst>
      <p:ext uri="{BB962C8B-B14F-4D97-AF65-F5344CB8AC3E}">
        <p14:creationId xmlns:p14="http://schemas.microsoft.com/office/powerpoint/2010/main" val="330287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432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i="1">
                <a:solidFill>
                  <a:srgbClr val="3366FF"/>
                </a:solidFill>
              </a:rPr>
              <a:t>Optional</a:t>
            </a:r>
          </a:p>
          <a:p>
            <a:r>
              <a:rPr lang="en-US" sz="2800">
                <a:solidFill>
                  <a:srgbClr val="000000"/>
                </a:solidFill>
              </a:rPr>
              <a:t>Be specific</a:t>
            </a:r>
          </a:p>
          <a:p>
            <a:pPr lvl="1"/>
            <a:r>
              <a:rPr lang="en-US" sz="2400">
                <a:solidFill>
                  <a:srgbClr val="000000"/>
                </a:solidFill>
              </a:rPr>
              <a:t>Provide some useful information</a:t>
            </a:r>
          </a:p>
          <a:p>
            <a:pPr lvl="1"/>
            <a:r>
              <a:rPr lang="en-US" sz="2400">
                <a:solidFill>
                  <a:srgbClr val="000000"/>
                </a:solidFill>
              </a:rPr>
              <a:t>But not so specific that you eliminate opportunities</a:t>
            </a:r>
          </a:p>
          <a:p>
            <a:r>
              <a:rPr lang="en-US" sz="2800">
                <a:solidFill>
                  <a:srgbClr val="000000"/>
                </a:solidFill>
              </a:rPr>
              <a:t>If possible, customize for specific job announcement</a:t>
            </a:r>
          </a:p>
          <a:p>
            <a:r>
              <a:rPr lang="en-US" sz="2800">
                <a:solidFill>
                  <a:srgbClr val="000000"/>
                </a:solidFill>
              </a:rPr>
              <a:t>Examples</a:t>
            </a:r>
          </a:p>
          <a:p>
            <a:pPr lvl="1"/>
            <a:r>
              <a:rPr lang="en-US" sz="2400">
                <a:solidFill>
                  <a:srgbClr val="000000"/>
                </a:solidFill>
              </a:rPr>
              <a:t>“A summer internship” </a:t>
            </a:r>
            <a:r>
              <a:rPr lang="en-US" sz="2400">
                <a:solidFill>
                  <a:srgbClr val="3366FF"/>
                </a:solidFill>
              </a:rPr>
              <a:t>(general, duh)</a:t>
            </a:r>
          </a:p>
          <a:p>
            <a:pPr lvl="1"/>
            <a:r>
              <a:rPr lang="en-US" sz="2400">
                <a:solidFill>
                  <a:srgbClr val="000000"/>
                </a:solidFill>
              </a:rPr>
              <a:t>“A summer internship in the environmental field” </a:t>
            </a:r>
            <a:r>
              <a:rPr lang="en-US" sz="2400">
                <a:solidFill>
                  <a:srgbClr val="3366FF"/>
                </a:solidFill>
              </a:rPr>
              <a:t>(better)</a:t>
            </a:r>
          </a:p>
          <a:p>
            <a:pPr lvl="1"/>
            <a:r>
              <a:rPr lang="en-US" sz="2400">
                <a:solidFill>
                  <a:srgbClr val="000000"/>
                </a:solidFill>
              </a:rPr>
              <a:t>“A challenging position with a progressive company” </a:t>
            </a:r>
            <a:r>
              <a:rPr lang="en-US" sz="2400">
                <a:solidFill>
                  <a:srgbClr val="3366FF"/>
                </a:solidFill>
              </a:rPr>
              <a:t>(vague, generic)</a:t>
            </a:r>
          </a:p>
          <a:p>
            <a:endParaRPr 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927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Most recent school first</a:t>
            </a:r>
          </a:p>
          <a:p>
            <a:r>
              <a:rPr lang="en-US"/>
              <a:t>Full university name and location</a:t>
            </a:r>
          </a:p>
          <a:p>
            <a:r>
              <a:rPr lang="en-US"/>
              <a:t>Degree you will receive and major</a:t>
            </a:r>
          </a:p>
          <a:p>
            <a:r>
              <a:rPr lang="en-US"/>
              <a:t>Graduation date</a:t>
            </a:r>
          </a:p>
          <a:p>
            <a:r>
              <a:rPr lang="en-US"/>
              <a:t>GPA</a:t>
            </a:r>
          </a:p>
          <a:p>
            <a:pPr lvl="1"/>
            <a:r>
              <a:rPr lang="en-US"/>
              <a:t>If you leave it off, it will be assumed low</a:t>
            </a:r>
          </a:p>
          <a:p>
            <a:r>
              <a:rPr lang="en-US"/>
              <a:t>Example</a:t>
            </a:r>
          </a:p>
          <a:p>
            <a:pPr lvl="1"/>
            <a:r>
              <a:rPr lang="en-US"/>
              <a:t>B.S., Chemical Engineering, Brigham Young University, Provo, Utah, GPA: 3.6/4.0, Expected graduation April 2015</a:t>
            </a:r>
          </a:p>
        </p:txBody>
      </p:sp>
    </p:spTree>
    <p:extLst>
      <p:ext uri="{BB962C8B-B14F-4D97-AF65-F5344CB8AC3E}">
        <p14:creationId xmlns:p14="http://schemas.microsoft.com/office/powerpoint/2010/main" val="1731141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Pertinent and unique courses/skills</a:t>
            </a:r>
          </a:p>
          <a:p>
            <a:pPr lvl="1"/>
            <a:r>
              <a:rPr lang="en-US"/>
              <a:t>Don’t need to list core courses, you’re a chemical engineer.</a:t>
            </a:r>
          </a:p>
          <a:p>
            <a:pPr lvl="2"/>
            <a:r>
              <a:rPr lang="en-US"/>
              <a:t>This can be good for an internship, though, since it indicates your level of education.</a:t>
            </a:r>
          </a:p>
          <a:p>
            <a:pPr lvl="2"/>
            <a:r>
              <a:rPr lang="en-US"/>
              <a:t>Especially: Core like Fluid Mechanics, Heat Transfer, etc.</a:t>
            </a:r>
          </a:p>
          <a:p>
            <a:pPr lvl="1"/>
            <a:r>
              <a:rPr lang="en-US"/>
              <a:t>Elective courses that highlight specific skills, especially as relate to the job.</a:t>
            </a:r>
          </a:p>
          <a:p>
            <a:pPr lvl="1"/>
            <a:r>
              <a:rPr lang="en-US"/>
              <a:t>Semiconductor course</a:t>
            </a:r>
          </a:p>
          <a:p>
            <a:pPr lvl="1"/>
            <a:r>
              <a:rPr lang="en-US"/>
              <a:t>Combustion course</a:t>
            </a:r>
          </a:p>
          <a:p>
            <a:pPr lvl="1"/>
            <a:r>
              <a:rPr lang="en-US"/>
              <a:t>Computer programming courses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20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Most recent first</a:t>
            </a:r>
          </a:p>
          <a:p>
            <a:r>
              <a:rPr lang="en-US"/>
              <a:t>“All” jobs should be listed</a:t>
            </a:r>
          </a:p>
          <a:p>
            <a:r>
              <a:rPr lang="en-US"/>
              <a:t>List organization, location, your title, dates</a:t>
            </a:r>
          </a:p>
          <a:p>
            <a:r>
              <a:rPr lang="en-US"/>
              <a:t>Bullet your key accomplishments</a:t>
            </a:r>
          </a:p>
          <a:p>
            <a:pPr lvl="1"/>
            <a:r>
              <a:rPr lang="en-US"/>
              <a:t>This is where you shine!</a:t>
            </a:r>
          </a:p>
        </p:txBody>
      </p:sp>
    </p:spTree>
    <p:extLst>
      <p:ext uri="{BB962C8B-B14F-4D97-AF65-F5344CB8AC3E}">
        <p14:creationId xmlns:p14="http://schemas.microsoft.com/office/powerpoint/2010/main" val="674863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820</Words>
  <Application>Microsoft Macintosh PowerPoint</Application>
  <PresentationFormat>On-screen Show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Resumes</vt:lpstr>
      <vt:lpstr>Rules of Thumb</vt:lpstr>
      <vt:lpstr>Key Concepts</vt:lpstr>
      <vt:lpstr>Essential Components</vt:lpstr>
      <vt:lpstr>Personal Information</vt:lpstr>
      <vt:lpstr>Objective</vt:lpstr>
      <vt:lpstr>Education</vt:lpstr>
      <vt:lpstr>Education</vt:lpstr>
      <vt:lpstr>Experience</vt:lpstr>
      <vt:lpstr>Key Accomplishments (Dow)</vt:lpstr>
      <vt:lpstr>Example 1</vt:lpstr>
      <vt:lpstr>Activities and Honors</vt:lpstr>
      <vt:lpstr>Missions/Church Service</vt:lpstr>
      <vt:lpstr>Missions/Church Service</vt:lpstr>
      <vt:lpstr>Additional Categories</vt:lpstr>
      <vt:lpstr>Questions to Answer</vt:lpstr>
      <vt:lpstr>Conclusions</vt:lpstr>
      <vt:lpstr>PowerPoint Presentation</vt:lpstr>
      <vt:lpstr>PowerPoint Presentation</vt:lpstr>
      <vt:lpstr>Assignment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Multi-Scale Simulation of Turbulent Reacting Flow</dc:title>
  <dc:creator>David Lignell</dc:creator>
  <cp:lastModifiedBy>David Lignell</cp:lastModifiedBy>
  <cp:revision>14</cp:revision>
  <dcterms:created xsi:type="dcterms:W3CDTF">2013-08-21T18:07:58Z</dcterms:created>
  <dcterms:modified xsi:type="dcterms:W3CDTF">2013-09-06T17:22:29Z</dcterms:modified>
</cp:coreProperties>
</file>