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Microsoft_Equation1.bin" ContentType="application/vnd.openxmlformats-officedocument.oleObject"/>
  <Override PartName="/ppt/embeddings/Microsoft_Equation2.bin" ContentType="application/vnd.openxmlformats-officedocument.oleObject"/>
  <Override PartName="/ppt/embeddings/Microsoft_Equation3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9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1/19/15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1/19/15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1/19/15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1/19/15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1/19/15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1/19/15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1.bin"/><Relationship Id="rId4" Type="http://schemas.openxmlformats.org/officeDocument/2006/relationships/image" Target="../media/image3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2.bin"/><Relationship Id="rId4" Type="http://schemas.openxmlformats.org/officeDocument/2006/relationships/image" Target="../media/image4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3.bin"/><Relationship Id="rId4" Type="http://schemas.openxmlformats.org/officeDocument/2006/relationships/image" Target="../media/image5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dirty="0" smtClean="0"/>
              <a:t>Independence and Counting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090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973667"/>
          </a:xfrm>
        </p:spPr>
        <p:txBody>
          <a:bodyPr/>
          <a:lstStyle/>
          <a:p>
            <a:r>
              <a:rPr lang="en-US" dirty="0" smtClean="0"/>
              <a:t>Two events are independent if there one event does not in any way effect the outcome of another.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Independence- definition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07833" y="2497667"/>
            <a:ext cx="2333667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 smtClean="0"/>
              <a:t>P(A|B) = P(A)</a:t>
            </a:r>
            <a:endParaRPr lang="en-US" sz="2800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57200" y="3078037"/>
            <a:ext cx="8229600" cy="973667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This is the most common way it is portrayed and the easiest to understand, but more formally it is portrayed:</a:t>
            </a:r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9059967"/>
              </p:ext>
            </p:extLst>
          </p:nvPr>
        </p:nvGraphicFramePr>
        <p:xfrm>
          <a:off x="3067049" y="4169832"/>
          <a:ext cx="2857502" cy="529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3" imgW="1371600" imgH="254000" progId="Equation.3">
                  <p:embed/>
                </p:oleObj>
              </mc:Choice>
              <mc:Fallback>
                <p:oleObj name="Equation" r:id="rId3" imgW="13716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67049" y="4169832"/>
                        <a:ext cx="2857502" cy="529167"/>
                      </a:xfrm>
                      <a:prstGeom prst="rect">
                        <a:avLst/>
                      </a:prstGeom>
                      <a:solidFill>
                        <a:srgbClr val="F3A447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3411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1"/>
            <a:ext cx="8229600" cy="1016000"/>
          </a:xfrm>
        </p:spPr>
        <p:txBody>
          <a:bodyPr/>
          <a:lstStyle/>
          <a:p>
            <a:r>
              <a:rPr lang="en-US" dirty="0" smtClean="0"/>
              <a:t>Disjointed is not the same as independent, in fact, they are nearly opposites.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Common Misconceptions about Independence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106083" y="2540001"/>
            <a:ext cx="5461000" cy="292099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64834" y="2635250"/>
            <a:ext cx="36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Ω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153833" y="3004582"/>
            <a:ext cx="846667" cy="19907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444066" y="3004582"/>
            <a:ext cx="846667" cy="199075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407833" y="3826417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704417" y="3826417"/>
            <a:ext cx="337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sp>
        <p:nvSpPr>
          <p:cNvPr id="11" name="Content Placeholder 1"/>
          <p:cNvSpPr txBox="1">
            <a:spLocks/>
          </p:cNvSpPr>
          <p:nvPr/>
        </p:nvSpPr>
        <p:spPr>
          <a:xfrm>
            <a:off x="609600" y="5461000"/>
            <a:ext cx="8229600" cy="1016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We often cannot tell independence by simply looking at a diagram like this.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17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153583"/>
          </a:xfrm>
        </p:spPr>
        <p:txBody>
          <a:bodyPr/>
          <a:lstStyle/>
          <a:p>
            <a:r>
              <a:rPr lang="en-US" dirty="0" smtClean="0"/>
              <a:t>Conditioning may affect independence</a:t>
            </a:r>
          </a:p>
          <a:p>
            <a:r>
              <a:rPr lang="en-US" dirty="0" smtClean="0"/>
              <a:t>For example: Kings and their siblings.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misconceptions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120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Pairwise independence simply is the relationship between two individual events.</a:t>
            </a:r>
          </a:p>
          <a:p>
            <a:r>
              <a:rPr lang="en-US" dirty="0" smtClean="0"/>
              <a:t>Pairwise independence of multiple events does not imply full independence of a sequence.</a:t>
            </a:r>
          </a:p>
          <a:p>
            <a:r>
              <a:rPr lang="en-US" dirty="0" smtClean="0"/>
              <a:t>Example: 1.22 from the book.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Pairwise Independence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867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 order to get a scope of </a:t>
            </a:r>
            <a:r>
              <a:rPr lang="en-US" dirty="0" err="1" smtClean="0"/>
              <a:t>Ω</a:t>
            </a:r>
            <a:r>
              <a:rPr lang="en-US" dirty="0" smtClean="0"/>
              <a:t> (our sample space), we often need ways of counting all the possible outcomes to a given situation.</a:t>
            </a:r>
          </a:p>
          <a:p>
            <a:r>
              <a:rPr lang="en-US" dirty="0" smtClean="0"/>
              <a:t>If the events of a sequence are all independent of each other, then the Counting Principle can be applied.</a:t>
            </a:r>
          </a:p>
          <a:p>
            <a:r>
              <a:rPr lang="en-US" dirty="0" smtClean="0"/>
              <a:t>The Counting Principle states:</a:t>
            </a:r>
          </a:p>
          <a:p>
            <a:pPr lvl="1"/>
            <a:r>
              <a:rPr lang="en-US" dirty="0" smtClean="0"/>
              <a:t>Given a process r</a:t>
            </a:r>
          </a:p>
          <a:p>
            <a:pPr lvl="1"/>
            <a:r>
              <a:rPr lang="en-US" dirty="0" smtClean="0"/>
              <a:t>For every possible stage of the process there are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i</a:t>
            </a:r>
            <a:r>
              <a:rPr lang="en-US" dirty="0" smtClean="0"/>
              <a:t> possible results</a:t>
            </a:r>
          </a:p>
          <a:p>
            <a:pPr lvl="1"/>
            <a:r>
              <a:rPr lang="en-US" dirty="0" smtClean="0"/>
              <a:t>Then the total number of possible results are n</a:t>
            </a:r>
            <a:r>
              <a:rPr lang="en-US" baseline="-25000" dirty="0" smtClean="0"/>
              <a:t>1</a:t>
            </a:r>
            <a:r>
              <a:rPr lang="en-US" dirty="0" smtClean="0"/>
              <a:t>n</a:t>
            </a:r>
            <a:r>
              <a:rPr lang="en-US" baseline="-25000" dirty="0" smtClean="0"/>
              <a:t>2</a:t>
            </a:r>
            <a:r>
              <a:rPr lang="en-US" dirty="0" smtClean="0"/>
              <a:t>…n</a:t>
            </a:r>
            <a:r>
              <a:rPr lang="en-US" baseline="-25000" dirty="0" smtClean="0"/>
              <a:t>r</a:t>
            </a:r>
          </a:p>
          <a:p>
            <a:r>
              <a:rPr lang="en-US" dirty="0" smtClean="0"/>
              <a:t>Example: telephone number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430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397000"/>
          </a:xfrm>
        </p:spPr>
        <p:txBody>
          <a:bodyPr/>
          <a:lstStyle/>
          <a:p>
            <a:r>
              <a:rPr lang="en-US" dirty="0" smtClean="0"/>
              <a:t>Focuses on the selection of k objects out of a collection of n objects. Order of selection does matter and the items are not replaced after selection.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Permutations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3652824"/>
              </p:ext>
            </p:extLst>
          </p:nvPr>
        </p:nvGraphicFramePr>
        <p:xfrm>
          <a:off x="2365536" y="2921000"/>
          <a:ext cx="4418380" cy="12678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3" imgW="1460500" imgH="419100" progId="Equation.3">
                  <p:embed/>
                </p:oleObj>
              </mc:Choice>
              <mc:Fallback>
                <p:oleObj name="Equation" r:id="rId3" imgW="1460500" imgH="419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65536" y="2921000"/>
                        <a:ext cx="4418380" cy="12678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1"/>
          <p:cNvSpPr txBox="1">
            <a:spLocks/>
          </p:cNvSpPr>
          <p:nvPr/>
        </p:nvSpPr>
        <p:spPr>
          <a:xfrm>
            <a:off x="609600" y="4385734"/>
            <a:ext cx="8229600" cy="1397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Example: marbles in a bag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62790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952500"/>
          </a:xfrm>
        </p:spPr>
        <p:txBody>
          <a:bodyPr/>
          <a:lstStyle/>
          <a:p>
            <a:r>
              <a:rPr lang="en-US" dirty="0" smtClean="0"/>
              <a:t>Same thing as the above permutations, except that the order of selection doesn’t matter: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Combinations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1308872"/>
              </p:ext>
            </p:extLst>
          </p:nvPr>
        </p:nvGraphicFramePr>
        <p:xfrm>
          <a:off x="2599970" y="2707215"/>
          <a:ext cx="3942646" cy="10244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3" imgW="1612900" imgH="419100" progId="Equation.3">
                  <p:embed/>
                </p:oleObj>
              </mc:Choice>
              <mc:Fallback>
                <p:oleObj name="Equation" r:id="rId3" imgW="1612900" imgH="419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99970" y="2707215"/>
                        <a:ext cx="3942646" cy="10244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1"/>
          <p:cNvSpPr txBox="1">
            <a:spLocks/>
          </p:cNvSpPr>
          <p:nvPr/>
        </p:nvSpPr>
        <p:spPr>
          <a:xfrm>
            <a:off x="609600" y="3731681"/>
            <a:ext cx="8229600" cy="2607735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Combinations are a partitioning of a group into a number of sections, then finding the total way they can be combined together.</a:t>
            </a:r>
          </a:p>
          <a:p>
            <a:r>
              <a:rPr lang="en-US" dirty="0" smtClean="0"/>
              <a:t>The above equation shows two partitions (k and not k)</a:t>
            </a:r>
          </a:p>
          <a:p>
            <a:r>
              <a:rPr lang="en-US" dirty="0" smtClean="0"/>
              <a:t>To find the real number of combinations simply divide the total permutations by the permutation of each partition.</a:t>
            </a:r>
          </a:p>
          <a:p>
            <a:r>
              <a:rPr lang="en-US" dirty="0" smtClean="0"/>
              <a:t>Example: Mississippi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4048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Paper.thmx</Template>
  <TotalTime>349</TotalTime>
  <Words>341</Words>
  <Application>Microsoft Macintosh PowerPoint</Application>
  <PresentationFormat>On-screen Show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Paper</vt:lpstr>
      <vt:lpstr>Microsoft Equation</vt:lpstr>
      <vt:lpstr>Independence and Counting</vt:lpstr>
      <vt:lpstr>Independence- definition</vt:lpstr>
      <vt:lpstr>Common Misconceptions about Independence</vt:lpstr>
      <vt:lpstr>More misconceptions</vt:lpstr>
      <vt:lpstr>Pairwise Independence</vt:lpstr>
      <vt:lpstr>Counting</vt:lpstr>
      <vt:lpstr>Permutations</vt:lpstr>
      <vt:lpstr>Combinations</vt:lpstr>
    </vt:vector>
  </TitlesOfParts>
  <Company>BYU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Troy Holland</dc:creator>
  <cp:lastModifiedBy>Alexander Josephson</cp:lastModifiedBy>
  <cp:revision>23</cp:revision>
  <dcterms:created xsi:type="dcterms:W3CDTF">2015-01-08T19:53:44Z</dcterms:created>
  <dcterms:modified xsi:type="dcterms:W3CDTF">2015-01-20T01:42:05Z</dcterms:modified>
</cp:coreProperties>
</file>